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3849" r:id="rId6"/>
    <p:sldId id="3846" r:id="rId7"/>
    <p:sldId id="261" r:id="rId8"/>
    <p:sldId id="3850" r:id="rId9"/>
    <p:sldId id="3851" r:id="rId10"/>
    <p:sldId id="265" r:id="rId11"/>
    <p:sldId id="263" r:id="rId12"/>
    <p:sldId id="384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0B48F-579E-4F85-A82C-4B6373664140}" v="110" dt="2025-05-01T15:26:49.290"/>
    <p1510:client id="{7372E513-A38D-4E0B-BDD5-02BFA66E3FF4}" v="186" dt="2025-05-01T16:54:23.089"/>
    <p1510:client id="{D0C7334A-1768-4D65-9B77-9B66C40B2C4C}" v="196" dt="2025-05-01T15:51:49.082"/>
    <p1510:client id="{DD158496-CBD5-4C4D-901F-8C56031363D9}" v="24" dt="2025-05-01T16:11:38.510"/>
    <p1510:client id="{DDB0AC28-D751-4382-B9C6-2130DC857EC2}" v="7" dt="2025-05-01T15:30:57.567"/>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a:p>
        </p:txBody>
      </p:sp>
    </p:spTree>
    <p:extLst>
      <p:ext uri="{BB962C8B-B14F-4D97-AF65-F5344CB8AC3E}">
        <p14:creationId xmlns:p14="http://schemas.microsoft.com/office/powerpoint/2010/main" val="243970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a:p>
        </p:txBody>
      </p:sp>
    </p:spTree>
    <p:extLst>
      <p:ext uri="{BB962C8B-B14F-4D97-AF65-F5344CB8AC3E}">
        <p14:creationId xmlns:p14="http://schemas.microsoft.com/office/powerpoint/2010/main" val="202840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a:p>
        </p:txBody>
      </p:sp>
    </p:spTree>
    <p:extLst>
      <p:ext uri="{BB962C8B-B14F-4D97-AF65-F5344CB8AC3E}">
        <p14:creationId xmlns:p14="http://schemas.microsoft.com/office/powerpoint/2010/main" val="352253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a:p>
        </p:txBody>
      </p:sp>
    </p:spTree>
    <p:extLst>
      <p:ext uri="{BB962C8B-B14F-4D97-AF65-F5344CB8AC3E}">
        <p14:creationId xmlns:p14="http://schemas.microsoft.com/office/powerpoint/2010/main" val="922949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a:p>
        </p:txBody>
      </p:sp>
    </p:spTree>
    <p:extLst>
      <p:ext uri="{BB962C8B-B14F-4D97-AF65-F5344CB8AC3E}">
        <p14:creationId xmlns:p14="http://schemas.microsoft.com/office/powerpoint/2010/main" val="172110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a:p>
        </p:txBody>
      </p:sp>
    </p:spTree>
    <p:extLst>
      <p:ext uri="{BB962C8B-B14F-4D97-AF65-F5344CB8AC3E}">
        <p14:creationId xmlns:p14="http://schemas.microsoft.com/office/powerpoint/2010/main" val="254002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10</a:t>
            </a:fld>
            <a:endParaRPr lang="en-US"/>
          </a:p>
        </p:txBody>
      </p:sp>
    </p:spTree>
    <p:extLst>
      <p:ext uri="{BB962C8B-B14F-4D97-AF65-F5344CB8AC3E}">
        <p14:creationId xmlns:p14="http://schemas.microsoft.com/office/powerpoint/2010/main" val="73768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endParaRPr lang="en-US" sz="180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endParaRPr lang="en-US"/>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a:t>Click to add content</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endParaRPr lang="en-US"/>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endParaRPr lang="en-US"/>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sz="3200">
                <a:latin typeface="Comic Sans MS"/>
                <a:ea typeface="Batang"/>
              </a:rPr>
              <a:t>Stress Less: A Guide Through The Hard Times</a:t>
            </a:r>
            <a:br>
              <a:rPr lang="en-US" sz="3200">
                <a:latin typeface="Comic Sans MS"/>
                <a:ea typeface="Batang"/>
              </a:rPr>
            </a:br>
            <a:r>
              <a:rPr lang="en-US" sz="1800">
                <a:latin typeface="Comic Sans MS"/>
                <a:ea typeface="Batang"/>
              </a:rPr>
              <a:t>(An Analysis of Mental Health during the Pandemic)</a:t>
            </a:r>
            <a:br>
              <a:rPr lang="en-US" sz="3200">
                <a:latin typeface="Comic Sans MS"/>
                <a:ea typeface="Batang"/>
              </a:rPr>
            </a:br>
            <a:r>
              <a:rPr lang="en-US" sz="3200">
                <a:latin typeface="Comic Sans MS"/>
                <a:ea typeface="Batang"/>
              </a:rPr>
              <a:t>By Abdul Johnson</a:t>
            </a:r>
            <a:endParaRPr lang="en-US" sz="3200"/>
          </a:p>
        </p:txBody>
      </p:sp>
    </p:spTree>
    <p:extLst>
      <p:ext uri="{BB962C8B-B14F-4D97-AF65-F5344CB8AC3E}">
        <p14:creationId xmlns:p14="http://schemas.microsoft.com/office/powerpoint/2010/main" val="5174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a:latin typeface="Comic Sans MS"/>
              </a:rPr>
              <a:t>Today's</a:t>
            </a:r>
            <a:r>
              <a:rPr lang="en-US"/>
              <a:t> Conversation</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r>
              <a:rPr lang="en-US">
                <a:latin typeface="Comic Sans MS"/>
              </a:rPr>
              <a:t>Introduction</a:t>
            </a:r>
          </a:p>
          <a:p>
            <a:r>
              <a:rPr lang="en-US">
                <a:latin typeface="Comic Sans MS"/>
                <a:ea typeface="+mn-lt"/>
                <a:cs typeface="+mn-lt"/>
              </a:rPr>
              <a:t>Dataset Overview</a:t>
            </a:r>
            <a:endParaRPr lang="en-US">
              <a:latin typeface="Comic Sans MS"/>
            </a:endParaRPr>
          </a:p>
          <a:p>
            <a:r>
              <a:rPr lang="en-US">
                <a:latin typeface="Comic Sans MS"/>
              </a:rPr>
              <a:t>Mood Swing's by Age</a:t>
            </a:r>
          </a:p>
          <a:p>
            <a:r>
              <a:rPr lang="en-US">
                <a:latin typeface="Comic Sans MS"/>
              </a:rPr>
              <a:t>Coping Struggles by Occupation</a:t>
            </a:r>
          </a:p>
          <a:p>
            <a:r>
              <a:rPr lang="en-US">
                <a:latin typeface="Comic Sans MS"/>
              </a:rPr>
              <a:t>Quarantine Duration vs. Stress</a:t>
            </a:r>
          </a:p>
        </p:txBody>
      </p:sp>
    </p:spTree>
    <p:extLst>
      <p:ext uri="{BB962C8B-B14F-4D97-AF65-F5344CB8AC3E}">
        <p14:creationId xmlns:p14="http://schemas.microsoft.com/office/powerpoint/2010/main" val="392072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6222118" y="262762"/>
            <a:ext cx="5507421" cy="778502"/>
          </a:xfrm>
        </p:spPr>
        <p:txBody>
          <a:bodyPr vert="horz" lIns="91440" tIns="45720" rIns="91440" bIns="45720" rtlCol="0" anchor="t">
            <a:normAutofit fontScale="90000"/>
          </a:bodyPr>
          <a:lstStyle/>
          <a:p>
            <a:r>
              <a:rPr lang="en-US" sz="3200">
                <a:latin typeface="Comic Sans MS"/>
                <a:ea typeface="+mj-lt"/>
                <a:cs typeface="+mj-lt"/>
              </a:rPr>
              <a:t>So yeah... Covid happened, it wasn't just a blip</a:t>
            </a:r>
            <a:endParaRPr lang="en-US" sz="3200"/>
          </a:p>
        </p:txBody>
      </p:sp>
      <p:pic>
        <p:nvPicPr>
          <p:cNvPr id="10" name="Content Placeholder 10">
            <a:extLst>
              <a:ext uri="{FF2B5EF4-FFF2-40B4-BE49-F238E27FC236}">
                <a16:creationId xmlns:a16="http://schemas.microsoft.com/office/drawing/2014/main" id="{BDDFC830-574D-79C7-544E-026A2E301E99}"/>
              </a:ext>
            </a:extLst>
          </p:cNvPr>
          <p:cNvPicPr>
            <a:picLocks noGrp="1" noChangeAspect="1"/>
          </p:cNvPicPr>
          <p:nvPr>
            <p:ph type="pic" sz="quarter" idx="14"/>
          </p:nvPr>
        </p:nvPicPr>
        <p:blipFill rotWithShape="1">
          <a:blip r:embed="rId3"/>
          <a:srcRect l="12485" r="12485"/>
          <a:stretch/>
        </p:blipFill>
        <p:spPr>
          <a:xfrm flipV="1">
            <a:off x="707393" y="847600"/>
            <a:ext cx="4619625" cy="4617720"/>
          </a:xfrm>
        </p:spPr>
      </p:pic>
      <p:sp>
        <p:nvSpPr>
          <p:cNvPr id="5" name="Content Placeholder 4">
            <a:extLst>
              <a:ext uri="{FF2B5EF4-FFF2-40B4-BE49-F238E27FC236}">
                <a16:creationId xmlns:a16="http://schemas.microsoft.com/office/drawing/2014/main" id="{55C37F52-5C08-7C02-C9CA-E2AD930A95FB}"/>
              </a:ext>
            </a:extLst>
          </p:cNvPr>
          <p:cNvSpPr>
            <a:spLocks noGrp="1"/>
          </p:cNvSpPr>
          <p:nvPr>
            <p:ph idx="1"/>
          </p:nvPr>
        </p:nvSpPr>
        <p:spPr>
          <a:xfrm>
            <a:off x="6097940" y="1252974"/>
            <a:ext cx="5507421" cy="5707642"/>
          </a:xfrm>
        </p:spPr>
        <p:txBody>
          <a:bodyPr vert="horz" lIns="91440" tIns="45720" rIns="91440" bIns="45720" rtlCol="0" anchor="t">
            <a:normAutofit fontScale="92500" lnSpcReduction="20000"/>
          </a:bodyPr>
          <a:lstStyle/>
          <a:p>
            <a:r>
              <a:rPr lang="en-US">
                <a:latin typeface="Avenir Next LT Pro Light"/>
                <a:ea typeface="+mn-lt"/>
                <a:cs typeface="+mn-lt"/>
              </a:rPr>
              <a:t>We were all there, we remember the face mask, the double face mask, the double face mask under a face shield and the nervous feeling of whether or not to wash our cereal boxes from the door dash drop off. It was early 2020, and the world hit pause. For me however, it sped up &amp; I moved to New York City, a leap into the unknown during one of the most uncertain times in our lifetime.</a:t>
            </a:r>
          </a:p>
          <a:p>
            <a:r>
              <a:rPr lang="en-US">
                <a:latin typeface="Avenir Next LT Pro Light"/>
                <a:ea typeface="+mn-lt"/>
                <a:cs typeface="+mn-lt"/>
              </a:rPr>
              <a:t>COVID-19 wasn’t just a health crisis — it was a mental, emotional, and social reckoning.</a:t>
            </a:r>
            <a:endParaRPr lang="en-US">
              <a:latin typeface="Avenir Next LT Pro Light"/>
            </a:endParaRPr>
          </a:p>
          <a:p>
            <a:r>
              <a:rPr lang="en-US">
                <a:latin typeface="Avenir Next LT Pro Light"/>
                <a:ea typeface="+mn-lt"/>
                <a:cs typeface="+mn-lt"/>
              </a:rPr>
              <a:t>I’d like this project to be more than data but a mirror. This project is about the unseen struggles people carried behind closed doors — in bedrooms, kitchens, and makeshift home offices that were really just a closest. </a:t>
            </a:r>
            <a:endParaRPr lang="en-US">
              <a:latin typeface="Avenir Next LT Pro Light"/>
            </a:endParaRPr>
          </a:p>
          <a:p>
            <a:r>
              <a:rPr lang="en-US">
                <a:latin typeface="Avenir Next LT Pro Light"/>
                <a:ea typeface="+mn-lt"/>
                <a:cs typeface="+mn-lt"/>
              </a:rPr>
              <a:t>We often hear the numbers. But this is a story about people.</a:t>
            </a:r>
            <a:endParaRPr lang="en-US">
              <a:latin typeface="Avenir Next LT Pro Light"/>
            </a:endParaRPr>
          </a:p>
          <a:p>
            <a:endParaRPr lang="en-US">
              <a:latin typeface="Comic Sans MS"/>
            </a:endParaRPr>
          </a:p>
        </p:txBody>
      </p:sp>
    </p:spTree>
    <p:extLst>
      <p:ext uri="{BB962C8B-B14F-4D97-AF65-F5344CB8AC3E}">
        <p14:creationId xmlns:p14="http://schemas.microsoft.com/office/powerpoint/2010/main" val="329392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a:ea typeface="+mj-lt"/>
                <a:cs typeface="+mj-lt"/>
              </a:rPr>
              <a:t>What Are We Looking At?</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4284889"/>
          </a:xfrm>
          <a:noFill/>
        </p:spPr>
        <p:txBody>
          <a:bodyPr vert="horz" lIns="91440" tIns="45720" rIns="91440" bIns="45720" rtlCol="0" anchor="t">
            <a:normAutofit fontScale="92500" lnSpcReduction="20000"/>
          </a:bodyPr>
          <a:lstStyle/>
          <a:p>
            <a:r>
              <a:rPr lang="en-US">
                <a:ea typeface="+mn-lt"/>
                <a:cs typeface="+mn-lt"/>
              </a:rPr>
              <a:t>📊 </a:t>
            </a:r>
            <a:r>
              <a:rPr lang="en-US" b="1">
                <a:ea typeface="+mn-lt"/>
                <a:cs typeface="+mn-lt"/>
              </a:rPr>
              <a:t>Source:</a:t>
            </a:r>
            <a:r>
              <a:rPr lang="en-US">
                <a:ea typeface="+mn-lt"/>
                <a:cs typeface="+mn-lt"/>
              </a:rPr>
              <a:t> Self-reported global mental health data</a:t>
            </a:r>
            <a:endParaRPr lang="en-US"/>
          </a:p>
          <a:p>
            <a:r>
              <a:rPr lang="en-US">
                <a:ea typeface="+mn-lt"/>
                <a:cs typeface="+mn-lt"/>
              </a:rPr>
              <a:t>🔢 </a:t>
            </a:r>
            <a:r>
              <a:rPr lang="en-US" b="1">
                <a:ea typeface="+mn-lt"/>
                <a:cs typeface="+mn-lt"/>
              </a:rPr>
              <a:t>Sample Size:</a:t>
            </a:r>
            <a:r>
              <a:rPr lang="en-US">
                <a:ea typeface="+mn-lt"/>
                <a:cs typeface="+mn-lt"/>
              </a:rPr>
              <a:t> 824 anonymous responses</a:t>
            </a:r>
          </a:p>
          <a:p>
            <a:r>
              <a:rPr lang="en-US">
                <a:ea typeface="+mn-lt"/>
                <a:cs typeface="+mn-lt"/>
              </a:rPr>
              <a:t>🌍 </a:t>
            </a:r>
            <a:r>
              <a:rPr lang="en-US" b="1">
                <a:ea typeface="+mn-lt"/>
                <a:cs typeface="+mn-lt"/>
              </a:rPr>
              <a:t>Demographics:</a:t>
            </a:r>
            <a:r>
              <a:rPr lang="en-US">
                <a:ea typeface="+mn-lt"/>
                <a:cs typeface="+mn-lt"/>
              </a:rPr>
              <a:t> All ages, genders, and occupations across various countries</a:t>
            </a:r>
            <a:endParaRPr lang="en-US"/>
          </a:p>
          <a:p>
            <a:r>
              <a:rPr lang="en-US">
                <a:ea typeface="+mn-lt"/>
                <a:cs typeface="+mn-lt"/>
              </a:rPr>
              <a:t>📅 </a:t>
            </a:r>
            <a:r>
              <a:rPr lang="en-US" b="1">
                <a:ea typeface="+mn-lt"/>
                <a:cs typeface="+mn-lt"/>
              </a:rPr>
              <a:t>Timeframe:</a:t>
            </a:r>
            <a:r>
              <a:rPr lang="en-US">
                <a:ea typeface="+mn-lt"/>
                <a:cs typeface="+mn-lt"/>
              </a:rPr>
              <a:t> Data collected during the COVID-19 pandemic</a:t>
            </a:r>
            <a:endParaRPr lang="en-US"/>
          </a:p>
          <a:p>
            <a:r>
              <a:rPr lang="en-US">
                <a:ea typeface="+mn-lt"/>
                <a:cs typeface="+mn-lt"/>
              </a:rPr>
              <a:t>🧵 </a:t>
            </a:r>
            <a:r>
              <a:rPr lang="en-US" b="1">
                <a:ea typeface="+mn-lt"/>
                <a:cs typeface="+mn-lt"/>
              </a:rPr>
              <a:t>Key Topics Covered:</a:t>
            </a:r>
            <a:endParaRPr lang="en-US"/>
          </a:p>
          <a:p>
            <a:r>
              <a:rPr lang="en-US">
                <a:ea typeface="+mn-lt"/>
                <a:cs typeface="+mn-lt"/>
              </a:rPr>
              <a:t>Mood swings</a:t>
            </a:r>
            <a:endParaRPr lang="en-US"/>
          </a:p>
          <a:p>
            <a:r>
              <a:rPr lang="en-US">
                <a:ea typeface="+mn-lt"/>
                <a:cs typeface="+mn-lt"/>
              </a:rPr>
              <a:t>Coping struggles</a:t>
            </a:r>
            <a:endParaRPr lang="en-US"/>
          </a:p>
          <a:p>
            <a:r>
              <a:rPr lang="en-US">
                <a:ea typeface="+mn-lt"/>
                <a:cs typeface="+mn-lt"/>
              </a:rPr>
              <a:t>Quarantine duration</a:t>
            </a:r>
            <a:endParaRPr lang="en-US"/>
          </a:p>
          <a:p>
            <a:r>
              <a:rPr lang="en-US">
                <a:ea typeface="+mn-lt"/>
                <a:cs typeface="+mn-lt"/>
              </a:rPr>
              <a:t>Mental health history</a:t>
            </a:r>
            <a:endParaRPr lang="en-US"/>
          </a:p>
          <a:p>
            <a:r>
              <a:rPr lang="en-US">
                <a:ea typeface="+mn-lt"/>
                <a:cs typeface="+mn-lt"/>
              </a:rPr>
              <a:t>Occupation, gender, and age</a:t>
            </a:r>
            <a:endParaRPr lang="en-US"/>
          </a:p>
          <a:p>
            <a:endParaRPr lang="en-US"/>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ECEBD4-35BF-26BB-D438-DA43EBD5EE89}"/>
              </a:ext>
            </a:extLst>
          </p:cNvPr>
          <p:cNvSpPr>
            <a:spLocks noGrp="1"/>
          </p:cNvSpPr>
          <p:nvPr>
            <p:ph idx="1"/>
          </p:nvPr>
        </p:nvSpPr>
        <p:spPr>
          <a:noFill/>
        </p:spPr>
        <p:txBody>
          <a:bodyPr>
            <a:normAutofit lnSpcReduction="10000"/>
          </a:bodyPr>
          <a:lstStyle/>
          <a:p>
            <a:r>
              <a:rPr lang="en-US" sz="1800">
                <a:ea typeface="+mn-lt"/>
                <a:cs typeface="+mn-lt"/>
              </a:rPr>
              <a:t>The data shows that </a:t>
            </a:r>
            <a:r>
              <a:rPr lang="en-US" sz="1800" b="1">
                <a:ea typeface="+mn-lt"/>
                <a:cs typeface="+mn-lt"/>
              </a:rPr>
              <a:t>younger individuals (ages 16–25)</a:t>
            </a:r>
            <a:r>
              <a:rPr lang="en-US" sz="1800">
                <a:ea typeface="+mn-lt"/>
                <a:cs typeface="+mn-lt"/>
              </a:rPr>
              <a:t> reported higher instances of </a:t>
            </a:r>
            <a:r>
              <a:rPr lang="en-US" sz="1800" b="1">
                <a:ea typeface="+mn-lt"/>
                <a:cs typeface="+mn-lt"/>
              </a:rPr>
              <a:t>“Medium” mood swings</a:t>
            </a:r>
            <a:r>
              <a:rPr lang="en-US" sz="1800">
                <a:ea typeface="+mn-lt"/>
                <a:cs typeface="+mn-lt"/>
              </a:rPr>
              <a:t> — a signal of persistent emotional fluctuation.</a:t>
            </a:r>
            <a:endParaRPr lang="en-US" sz="1800"/>
          </a:p>
          <a:p>
            <a:r>
              <a:rPr lang="en-US" sz="1800">
                <a:ea typeface="+mn-lt"/>
                <a:cs typeface="+mn-lt"/>
              </a:rPr>
              <a:t>These weren't dramatic breakdowns. These were the quiet, subtle effects of isolation, uncertainty, and delayed milestones.</a:t>
            </a:r>
            <a:endParaRPr lang="en-US" sz="1800"/>
          </a:p>
          <a:p>
            <a:r>
              <a:rPr lang="en-US" sz="1800" b="1">
                <a:ea typeface="+mn-lt"/>
                <a:cs typeface="+mn-lt"/>
              </a:rPr>
              <a:t>Older age groups</a:t>
            </a:r>
            <a:r>
              <a:rPr lang="en-US" sz="1800">
                <a:ea typeface="+mn-lt"/>
                <a:cs typeface="+mn-lt"/>
              </a:rPr>
              <a:t> showed steadier responses, suggesting experience or economic stability may have played a role in resilience.</a:t>
            </a:r>
            <a:endParaRPr lang="en-US" sz="1800"/>
          </a:p>
          <a:p>
            <a:r>
              <a:rPr lang="en-US">
                <a:ea typeface="+mn-lt"/>
                <a:cs typeface="+mn-lt"/>
              </a:rPr>
              <a:t>When I saw this chart, it reminded me of my own transition to NYC during the pandemic — I was in that middle space too. Not in crisis, but not calm either. </a:t>
            </a:r>
            <a:endParaRPr lang="en-US"/>
          </a:p>
        </p:txBody>
      </p:sp>
      <p:pic>
        <p:nvPicPr>
          <p:cNvPr id="4" name="Picture 3">
            <a:extLst>
              <a:ext uri="{FF2B5EF4-FFF2-40B4-BE49-F238E27FC236}">
                <a16:creationId xmlns:a16="http://schemas.microsoft.com/office/drawing/2014/main" id="{EE493B30-DE2B-B23A-6604-467B56C1450B}"/>
              </a:ext>
            </a:extLst>
          </p:cNvPr>
          <p:cNvPicPr>
            <a:picLocks noChangeAspect="1"/>
          </p:cNvPicPr>
          <p:nvPr/>
        </p:nvPicPr>
        <p:blipFill>
          <a:blip r:embed="rId3"/>
          <a:stretch>
            <a:fillRect/>
          </a:stretch>
        </p:blipFill>
        <p:spPr>
          <a:xfrm>
            <a:off x="184131" y="761999"/>
            <a:ext cx="6419671" cy="5325241"/>
          </a:xfrm>
          <a:prstGeom prst="rect">
            <a:avLst/>
          </a:prstGeom>
        </p:spPr>
      </p:pic>
      <p:sp>
        <p:nvSpPr>
          <p:cNvPr id="6" name="Title 5">
            <a:extLst>
              <a:ext uri="{FF2B5EF4-FFF2-40B4-BE49-F238E27FC236}">
                <a16:creationId xmlns:a16="http://schemas.microsoft.com/office/drawing/2014/main" id="{6F630E2D-39F0-5059-4D14-4F874782C1BB}"/>
              </a:ext>
            </a:extLst>
          </p:cNvPr>
          <p:cNvSpPr>
            <a:spLocks noGrp="1"/>
          </p:cNvSpPr>
          <p:nvPr>
            <p:ph type="title"/>
          </p:nvPr>
        </p:nvSpPr>
        <p:spPr>
          <a:xfrm>
            <a:off x="778014" y="790778"/>
            <a:ext cx="5315035" cy="5328996"/>
          </a:xfrm>
        </p:spPr>
        <p:txBody>
          <a:bodyPr/>
          <a:lstStyle/>
          <a:p>
            <a:endParaRPr lang="en-US"/>
          </a:p>
        </p:txBody>
      </p:sp>
    </p:spTree>
    <p:extLst>
      <p:ext uri="{BB962C8B-B14F-4D97-AF65-F5344CB8AC3E}">
        <p14:creationId xmlns:p14="http://schemas.microsoft.com/office/powerpoint/2010/main" val="36309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a:t>Struggle Isn’t Always Visible — But It’s There</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6147896" y="1816916"/>
            <a:ext cx="5212080" cy="4297680"/>
          </a:xfrm>
          <a:noFill/>
        </p:spPr>
        <p:txBody>
          <a:bodyPr>
            <a:normAutofit/>
          </a:bodyPr>
          <a:lstStyle/>
          <a:p>
            <a:r>
              <a:rPr lang="en-US"/>
              <a:t>Those with high-paying or structured jobs didn’t necessarily cope better. </a:t>
            </a:r>
            <a:br>
              <a:rPr lang="en-US"/>
            </a:br>
            <a:r>
              <a:rPr lang="en-US"/>
              <a:t>Corporate employees and students both reported major emotional challenges. </a:t>
            </a:r>
            <a:br>
              <a:rPr lang="en-US"/>
            </a:br>
            <a:r>
              <a:rPr lang="en-US"/>
              <a:t>This data proves that emotional distress didn’t discriminate by income — status didn’t shield anyone from pandemic stress.</a:t>
            </a:r>
          </a:p>
          <a:p>
            <a:r>
              <a:rPr lang="en-US"/>
              <a:t> A lot of people assume money or employment type protects your mental health. This chart shows otherwise. Even those in structured roles, with stable pay, struggled to cope. And students? They were hit just as hard, if not harder. </a:t>
            </a:r>
          </a:p>
        </p:txBody>
      </p:sp>
      <p:pic>
        <p:nvPicPr>
          <p:cNvPr id="8" name="Content Placeholder 7">
            <a:extLst>
              <a:ext uri="{FF2B5EF4-FFF2-40B4-BE49-F238E27FC236}">
                <a16:creationId xmlns:a16="http://schemas.microsoft.com/office/drawing/2014/main" id="{EE1FF03C-0140-2328-3CE9-E3B9AA34CDD5}"/>
              </a:ext>
            </a:extLst>
          </p:cNvPr>
          <p:cNvPicPr>
            <a:picLocks noGrp="1" noChangeAspect="1"/>
          </p:cNvPicPr>
          <p:nvPr>
            <p:ph sz="half" idx="1"/>
          </p:nvPr>
        </p:nvPicPr>
        <p:blipFill>
          <a:blip r:embed="rId3"/>
          <a:stretch>
            <a:fillRect/>
          </a:stretch>
        </p:blipFill>
        <p:spPr>
          <a:xfrm>
            <a:off x="838200" y="1821130"/>
            <a:ext cx="4915163" cy="3631757"/>
          </a:xfrm>
        </p:spPr>
      </p:pic>
    </p:spTree>
    <p:extLst>
      <p:ext uri="{BB962C8B-B14F-4D97-AF65-F5344CB8AC3E}">
        <p14:creationId xmlns:p14="http://schemas.microsoft.com/office/powerpoint/2010/main" val="112764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125"/>
            <a:ext cx="10515600" cy="1325563"/>
          </a:xfrm>
          <a:noFill/>
        </p:spPr>
        <p:txBody>
          <a:bodyPr anchor="ctr"/>
          <a:lstStyle/>
          <a:p>
            <a:r>
              <a:rPr lang="en-US"/>
              <a:t>The Longer We Waited, The Heavier It Got</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6316448" y="1816916"/>
            <a:ext cx="5043528" cy="4297680"/>
          </a:xfrm>
          <a:noFill/>
        </p:spPr>
        <p:txBody>
          <a:bodyPr vert="horz" lIns="91440" tIns="45720" rIns="91440" bIns="45720" rtlCol="0" anchor="t">
            <a:normAutofit/>
          </a:bodyPr>
          <a:lstStyle/>
          <a:p>
            <a:r>
              <a:rPr lang="en-US" dirty="0"/>
              <a:t>The longer someone remained in isolation, the more likely they were to report growing stress. </a:t>
            </a:r>
            <a:br>
              <a:rPr lang="en-US" dirty="0"/>
            </a:br>
            <a:r>
              <a:rPr lang="en-US" dirty="0"/>
              <a:t>People who stayed indoors for 60+ days showed the highest levels of stress — a reminder that social isolation has lasting effects. </a:t>
            </a:r>
            <a:br>
              <a:rPr lang="en-US" dirty="0"/>
            </a:br>
            <a:r>
              <a:rPr lang="en-US" dirty="0"/>
              <a:t>Time was not a healer here. It was a pressure cooker. </a:t>
            </a:r>
          </a:p>
          <a:p>
            <a:r>
              <a:rPr lang="en-US" dirty="0">
                <a:ea typeface="+mn-lt"/>
                <a:cs typeface="+mn-lt"/>
              </a:rPr>
              <a:t>This one feels universally relatable. The first few days were fine, maybe even restful. But as weeks turned to months, stress grew. This slide reflects that — the cumulative weight of waiting, alone.</a:t>
            </a:r>
            <a:endParaRPr lang="en-US" dirty="0"/>
          </a:p>
        </p:txBody>
      </p:sp>
      <p:pic>
        <p:nvPicPr>
          <p:cNvPr id="10" name="Content Placeholder 9">
            <a:extLst>
              <a:ext uri="{FF2B5EF4-FFF2-40B4-BE49-F238E27FC236}">
                <a16:creationId xmlns:a16="http://schemas.microsoft.com/office/drawing/2014/main" id="{40A27848-2A00-2038-123F-663FA04EA753}"/>
              </a:ext>
            </a:extLst>
          </p:cNvPr>
          <p:cNvPicPr>
            <a:picLocks noGrp="1" noChangeAspect="1"/>
          </p:cNvPicPr>
          <p:nvPr>
            <p:ph sz="half" idx="1"/>
          </p:nvPr>
        </p:nvPicPr>
        <p:blipFill>
          <a:blip r:embed="rId3"/>
          <a:stretch>
            <a:fillRect/>
          </a:stretch>
        </p:blipFill>
        <p:spPr>
          <a:xfrm>
            <a:off x="163287" y="1822134"/>
            <a:ext cx="5939244" cy="2905849"/>
          </a:xfrm>
        </p:spPr>
      </p:pic>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5257800" cy="2324046"/>
          </a:xfrm>
          <a:noFill/>
        </p:spPr>
        <p:txBody>
          <a:bodyPr anchor="b"/>
          <a:lstStyle/>
          <a:p>
            <a:r>
              <a:rPr lang="en-US" dirty="0">
                <a:ea typeface="+mj-lt"/>
                <a:cs typeface="+mj-lt"/>
              </a:rPr>
              <a:t>Who Struggled to Cope? </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838200" y="2657316"/>
            <a:ext cx="5257800" cy="3369858"/>
          </a:xfrm>
          <a:noFill/>
        </p:spPr>
        <p:txBody>
          <a:bodyPr vert="horz" lIns="91440" tIns="45720" rIns="91440" bIns="45720" rtlCol="0" anchor="t">
            <a:normAutofit fontScale="92500" lnSpcReduction="10000"/>
          </a:bodyPr>
          <a:lstStyle/>
          <a:p>
            <a:r>
              <a:rPr lang="en-US" dirty="0">
                <a:ea typeface="+mn-lt"/>
                <a:cs typeface="+mn-lt"/>
              </a:rPr>
              <a:t>Each circle here represents </a:t>
            </a:r>
            <a:r>
              <a:rPr lang="en-US" b="1" dirty="0">
                <a:ea typeface="+mn-lt"/>
                <a:cs typeface="+mn-lt"/>
              </a:rPr>
              <a:t>a group of people</a:t>
            </a:r>
            <a:r>
              <a:rPr lang="en-US" dirty="0">
                <a:ea typeface="+mn-lt"/>
                <a:cs typeface="+mn-lt"/>
              </a:rPr>
              <a:t>.</a:t>
            </a:r>
            <a:endParaRPr lang="en-US" dirty="0"/>
          </a:p>
          <a:p>
            <a:r>
              <a:rPr lang="en-US" dirty="0">
                <a:ea typeface="+mn-lt"/>
                <a:cs typeface="+mn-lt"/>
              </a:rPr>
              <a:t>Some are male, some female. Some coped, others didn’t. But what’s clear is that </a:t>
            </a:r>
            <a:r>
              <a:rPr lang="en-US" b="1" dirty="0">
                <a:ea typeface="+mn-lt"/>
                <a:cs typeface="+mn-lt"/>
              </a:rPr>
              <a:t>everyone carried something</a:t>
            </a:r>
            <a:r>
              <a:rPr lang="en-US" dirty="0">
                <a:ea typeface="+mn-lt"/>
                <a:cs typeface="+mn-lt"/>
              </a:rPr>
              <a:t>.</a:t>
            </a:r>
            <a:endParaRPr lang="en-US" dirty="0"/>
          </a:p>
          <a:p>
            <a:r>
              <a:rPr lang="en-US" dirty="0">
                <a:ea typeface="+mn-lt"/>
                <a:cs typeface="+mn-lt"/>
              </a:rPr>
              <a:t>We often compare, judge, or generalize. But when we look closer, the differences fade — we’re all just working together to survive the same craziness.</a:t>
            </a:r>
            <a:endParaRPr lang="en-US" dirty="0"/>
          </a:p>
          <a:p>
            <a:r>
              <a:rPr lang="en-US" dirty="0">
                <a:ea typeface="+mn-lt"/>
                <a:cs typeface="+mn-lt"/>
              </a:rPr>
              <a:t>This is probably my favorite chart. It doesn’t give you percentages or predictive models — it just shows people. And you realize... we’re not that different. We all carry weight, we all respond to uncertainty, and we all need care.</a:t>
            </a:r>
            <a:endParaRPr lang="en-US" dirty="0"/>
          </a:p>
          <a:p>
            <a:endParaRPr lang="en-US" dirty="0"/>
          </a:p>
        </p:txBody>
      </p:sp>
      <p:pic>
        <p:nvPicPr>
          <p:cNvPr id="9" name="Picture 8">
            <a:extLst>
              <a:ext uri="{FF2B5EF4-FFF2-40B4-BE49-F238E27FC236}">
                <a16:creationId xmlns:a16="http://schemas.microsoft.com/office/drawing/2014/main" id="{738517A3-A4DE-9531-ACD6-CC371DA345AB}"/>
              </a:ext>
            </a:extLst>
          </p:cNvPr>
          <p:cNvPicPr>
            <a:picLocks noChangeAspect="1"/>
          </p:cNvPicPr>
          <p:nvPr/>
        </p:nvPicPr>
        <p:blipFill>
          <a:blip r:embed="rId3"/>
          <a:stretch>
            <a:fillRect/>
          </a:stretch>
        </p:blipFill>
        <p:spPr>
          <a:xfrm>
            <a:off x="5959244" y="631370"/>
            <a:ext cx="6124584" cy="3782787"/>
          </a:xfrm>
          <a:prstGeom prst="rect">
            <a:avLst/>
          </a:prstGeom>
        </p:spPr>
      </p:pic>
      <p:pic>
        <p:nvPicPr>
          <p:cNvPr id="10" name="Picture 9">
            <a:extLst>
              <a:ext uri="{FF2B5EF4-FFF2-40B4-BE49-F238E27FC236}">
                <a16:creationId xmlns:a16="http://schemas.microsoft.com/office/drawing/2014/main" id="{9A7B757F-1ED9-DA7D-1585-875760E98A02}"/>
              </a:ext>
            </a:extLst>
          </p:cNvPr>
          <p:cNvPicPr>
            <a:picLocks noChangeAspect="1"/>
          </p:cNvPicPr>
          <p:nvPr/>
        </p:nvPicPr>
        <p:blipFill>
          <a:blip r:embed="rId4"/>
          <a:stretch>
            <a:fillRect/>
          </a:stretch>
        </p:blipFill>
        <p:spPr>
          <a:xfrm>
            <a:off x="7121207" y="4771390"/>
            <a:ext cx="2867025" cy="1257300"/>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567543" y="299811"/>
            <a:ext cx="10515600" cy="1325563"/>
          </a:xfrm>
          <a:noFill/>
        </p:spPr>
        <p:txBody>
          <a:bodyPr anchor="ctr"/>
          <a:lstStyle/>
          <a:p>
            <a:r>
              <a:rPr lang="en-US" dirty="0"/>
              <a:t>Throughout it all we made it through!</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3"/>
          </p:nvPr>
        </p:nvSpPr>
        <p:spPr>
          <a:xfrm>
            <a:off x="2318657" y="1814739"/>
            <a:ext cx="6934200" cy="4297680"/>
          </a:xfrm>
          <a:noFill/>
        </p:spPr>
        <p:txBody>
          <a:bodyPr vert="horz" lIns="91440" tIns="45720" rIns="91440" bIns="45720" rtlCol="0" anchor="t">
            <a:normAutofit/>
          </a:bodyPr>
          <a:lstStyle/>
          <a:p>
            <a:pPr algn="ctr"/>
            <a:r>
              <a:rPr lang="en-US" dirty="0"/>
              <a:t>This</a:t>
            </a:r>
            <a:r>
              <a:rPr lang="en-US" dirty="0">
                <a:ea typeface="+mn-lt"/>
                <a:cs typeface="+mn-lt"/>
              </a:rPr>
              <a:t> wasn’t just a historical blip.</a:t>
            </a:r>
            <a:br>
              <a:rPr lang="en-US" dirty="0">
                <a:ea typeface="+mn-lt"/>
                <a:cs typeface="+mn-lt"/>
              </a:rPr>
            </a:br>
            <a:r>
              <a:rPr lang="en-US" dirty="0">
                <a:ea typeface="+mn-lt"/>
                <a:cs typeface="+mn-lt"/>
              </a:rPr>
              <a:t> These effects are still with us.</a:t>
            </a:r>
            <a:br>
              <a:rPr lang="en-US" dirty="0">
                <a:ea typeface="+mn-lt"/>
                <a:cs typeface="+mn-lt"/>
              </a:rPr>
            </a:br>
            <a:r>
              <a:rPr lang="en-US" dirty="0">
                <a:ea typeface="+mn-lt"/>
                <a:cs typeface="+mn-lt"/>
              </a:rPr>
              <a:t> And we’re not as different from each other as we might think.</a:t>
            </a:r>
            <a:endParaRPr lang="en-US" dirty="0"/>
          </a:p>
          <a:p>
            <a:pPr algn="ctr"/>
            <a:r>
              <a:rPr lang="en-US" dirty="0">
                <a:ea typeface="+mn-lt"/>
                <a:cs typeface="+mn-lt"/>
              </a:rPr>
              <a:t>But knowing that? That’s powerful.</a:t>
            </a:r>
            <a:br>
              <a:rPr lang="en-US" dirty="0">
                <a:ea typeface="+mn-lt"/>
                <a:cs typeface="+mn-lt"/>
              </a:rPr>
            </a:br>
            <a:r>
              <a:rPr lang="en-US" dirty="0">
                <a:ea typeface="+mn-lt"/>
                <a:cs typeface="+mn-lt"/>
              </a:rPr>
              <a:t> Because it means we have the opportunity to listen more, judge less, and support each other better.</a:t>
            </a:r>
            <a:endParaRPr lang="en-US" dirty="0"/>
          </a:p>
          <a:p>
            <a:pPr algn="ctr"/>
            <a:r>
              <a:rPr lang="en-US" dirty="0">
                <a:ea typeface="+mn-lt"/>
                <a:cs typeface="+mn-lt"/>
              </a:rPr>
              <a:t>Behind every dot, chart, and stat is a person. And through understanding, we can shape a more connected, more compassionate future.</a:t>
            </a:r>
            <a:endParaRPr lang="en-US" dirty="0"/>
          </a:p>
          <a:p>
            <a:pPr lvl="1" algn="ctr">
              <a:buClr>
                <a:srgbClr val="4D90EF"/>
              </a:buClr>
            </a:pPr>
            <a:endParaRPr lang="en-US"/>
          </a:p>
        </p:txBody>
      </p:sp>
      <p:pic>
        <p:nvPicPr>
          <p:cNvPr id="7" name="Picture 6" descr="How New York City is slowly but surely rebounding from COVID-19 - ABC News">
            <a:extLst>
              <a:ext uri="{FF2B5EF4-FFF2-40B4-BE49-F238E27FC236}">
                <a16:creationId xmlns:a16="http://schemas.microsoft.com/office/drawing/2014/main" id="{615C1527-CE0C-EA58-4C7F-41DA24229522}"/>
              </a:ext>
            </a:extLst>
          </p:cNvPr>
          <p:cNvPicPr>
            <a:picLocks noChangeAspect="1"/>
          </p:cNvPicPr>
          <p:nvPr/>
        </p:nvPicPr>
        <p:blipFill>
          <a:blip r:embed="rId3"/>
          <a:stretch>
            <a:fillRect/>
          </a:stretch>
        </p:blipFill>
        <p:spPr>
          <a:xfrm>
            <a:off x="1240971" y="4812922"/>
            <a:ext cx="2743199" cy="1891241"/>
          </a:xfrm>
          <a:prstGeom prst="rect">
            <a:avLst/>
          </a:prstGeom>
        </p:spPr>
      </p:pic>
      <p:pic>
        <p:nvPicPr>
          <p:cNvPr id="8" name="Picture 7" descr="Los Angeles Covid-19 Pandemic Exposes City's Racial, Class Divide">
            <a:extLst>
              <a:ext uri="{FF2B5EF4-FFF2-40B4-BE49-F238E27FC236}">
                <a16:creationId xmlns:a16="http://schemas.microsoft.com/office/drawing/2014/main" id="{2A84E60E-C3A9-78E9-32D3-E69A789A449F}"/>
              </a:ext>
            </a:extLst>
          </p:cNvPr>
          <p:cNvPicPr>
            <a:picLocks noChangeAspect="1"/>
          </p:cNvPicPr>
          <p:nvPr/>
        </p:nvPicPr>
        <p:blipFill>
          <a:blip r:embed="rId4"/>
          <a:stretch>
            <a:fillRect/>
          </a:stretch>
        </p:blipFill>
        <p:spPr>
          <a:xfrm>
            <a:off x="9252857" y="1262743"/>
            <a:ext cx="2743200" cy="1828800"/>
          </a:xfrm>
          <a:prstGeom prst="rect">
            <a:avLst/>
          </a:prstGeom>
        </p:spPr>
      </p:pic>
      <p:pic>
        <p:nvPicPr>
          <p:cNvPr id="9" name="Picture 8" descr="Tourists flock to Japan after Covid restrictions are lifted">
            <a:extLst>
              <a:ext uri="{FF2B5EF4-FFF2-40B4-BE49-F238E27FC236}">
                <a16:creationId xmlns:a16="http://schemas.microsoft.com/office/drawing/2014/main" id="{5A52BB6E-A6A9-97B0-8143-FD9D18F7B684}"/>
              </a:ext>
            </a:extLst>
          </p:cNvPr>
          <p:cNvPicPr>
            <a:picLocks noChangeAspect="1"/>
          </p:cNvPicPr>
          <p:nvPr/>
        </p:nvPicPr>
        <p:blipFill>
          <a:blip r:embed="rId5"/>
          <a:stretch>
            <a:fillRect/>
          </a:stretch>
        </p:blipFill>
        <p:spPr>
          <a:xfrm>
            <a:off x="195943" y="1262141"/>
            <a:ext cx="2438400" cy="1644946"/>
          </a:xfrm>
          <a:prstGeom prst="rect">
            <a:avLst/>
          </a:prstGeom>
        </p:spPr>
      </p:pic>
      <p:pic>
        <p:nvPicPr>
          <p:cNvPr id="10" name="Picture 9" descr="Travel bookings surge as U.K. takes S. Africa off red list | AP News">
            <a:extLst>
              <a:ext uri="{FF2B5EF4-FFF2-40B4-BE49-F238E27FC236}">
                <a16:creationId xmlns:a16="http://schemas.microsoft.com/office/drawing/2014/main" id="{8A1D130F-70DB-3334-26F9-6E81731C8B4F}"/>
              </a:ext>
            </a:extLst>
          </p:cNvPr>
          <p:cNvPicPr>
            <a:picLocks noChangeAspect="1"/>
          </p:cNvPicPr>
          <p:nvPr/>
        </p:nvPicPr>
        <p:blipFill>
          <a:blip r:embed="rId6"/>
          <a:stretch>
            <a:fillRect/>
          </a:stretch>
        </p:blipFill>
        <p:spPr>
          <a:xfrm>
            <a:off x="7707086" y="4519000"/>
            <a:ext cx="2743199" cy="1825942"/>
          </a:xfrm>
          <a:prstGeom prst="rect">
            <a:avLst/>
          </a:prstGeom>
        </p:spPr>
      </p:pic>
    </p:spTree>
    <p:extLst>
      <p:ext uri="{BB962C8B-B14F-4D97-AF65-F5344CB8AC3E}">
        <p14:creationId xmlns:p14="http://schemas.microsoft.com/office/powerpoint/2010/main" val="414613742"/>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165DE6-2DCE-44FC-94B7-A499559DBF8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2.xml><?xml version="1.0" encoding="utf-8"?>
<ds:datastoreItem xmlns:ds="http://schemas.openxmlformats.org/officeDocument/2006/customXml" ds:itemID="{67FFD73E-D96B-4428-99CD-717A4897D3B4}">
  <ds:schemaRefs>
    <ds:schemaRef ds:uri="http://schemas.microsoft.com/sharepoint/v3/contenttype/forms"/>
  </ds:schemaRefs>
</ds:datastoreItem>
</file>

<file path=customXml/itemProps3.xml><?xml version="1.0" encoding="utf-8"?>
<ds:datastoreItem xmlns:ds="http://schemas.openxmlformats.org/officeDocument/2006/customXml" ds:itemID="{1285E733-8340-4FDD-A6FC-B22F1B75E4E2}">
  <ds:schemaRefs>
    <ds:schemaRef ds:uri="16c05727-aa75-4e4a-9b5f-8a80a1165891"/>
    <ds:schemaRef ds:uri="230e9df3-be65-4c73-a93b-d1236ebd677e"/>
    <ds:schemaRef ds:uri="71af3243-3dd4-4a8d-8c0d-dd76da1f02a5"/>
    <ds:schemaRef ds:uri="http://schemas.microsoft.com/office/2006/metadata/contentType"/>
    <ds:schemaRef ds:uri="http://schemas.microsoft.com/office/2006/metadata/properties/metaAttributes"/>
    <ds:schemaRef ds:uri="http://schemas.microsoft.com/sharepoint/v3"/>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Custom</vt:lpstr>
      <vt:lpstr>Stress Less: A Guide Through The Hard Times (An Analysis of Mental Health during the Pandemic) By Abdul Johnson</vt:lpstr>
      <vt:lpstr>Today's Conversation</vt:lpstr>
      <vt:lpstr>So yeah... Covid happened, it wasn't just a blip</vt:lpstr>
      <vt:lpstr>What Are We Looking At?</vt:lpstr>
      <vt:lpstr>PowerPoint Presentation</vt:lpstr>
      <vt:lpstr>Struggle Isn’t Always Visible — But It’s There</vt:lpstr>
      <vt:lpstr>The Longer We Waited, The Heavier It Got</vt:lpstr>
      <vt:lpstr>Who Struggled to Cope? </vt:lpstr>
      <vt:lpstr>Throughout it all we made it 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Less: A Guide Through The Hard Times (An Analysis of Mental Health during the Pandemic) By Abdul Johnson</dc:title>
  <dc:creator/>
  <cp:revision>147</cp:revision>
  <dcterms:created xsi:type="dcterms:W3CDTF">2025-05-01T15:11:00Z</dcterms:created>
  <dcterms:modified xsi:type="dcterms:W3CDTF">2025-05-01T16:58:08Z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